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669088" cy="987266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50" d="100"/>
          <a:sy n="150" d="100"/>
        </p:scale>
        <p:origin x="2556" y="85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81ED9C89-0C84-4235-9599-8BF86F77404D}" type="datetimeFigureOut">
              <a:rPr lang="de-DE" smtClean="0"/>
              <a:pPr/>
              <a:t>27.01.2015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2158CC5-D8F2-4D3D-8227-E383DFBA4035}" type="slidenum">
              <a:rPr lang="de-DE" smtClean="0"/>
              <a:pPr/>
              <a:t>‹Nr.›</a:t>
            </a:fld>
            <a:endParaRPr lang="de-DE"/>
          </a:p>
        </p:txBody>
      </p:sp>
    </p:spTree>
    <p:extLst>
      <p:ext uri="{BB962C8B-B14F-4D97-AF65-F5344CB8AC3E}">
        <p14:creationId xmlns:p14="http://schemas.microsoft.com/office/powerpoint/2010/main" xmlns="" val="284301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81ED9C89-0C84-4235-9599-8BF86F77404D}" type="datetimeFigureOut">
              <a:rPr lang="de-DE" smtClean="0"/>
              <a:pPr/>
              <a:t>27.01.2015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2158CC5-D8F2-4D3D-8227-E383DFBA4035}" type="slidenum">
              <a:rPr lang="de-DE" smtClean="0"/>
              <a:pPr/>
              <a:t>‹Nr.›</a:t>
            </a:fld>
            <a:endParaRPr lang="de-DE"/>
          </a:p>
        </p:txBody>
      </p:sp>
    </p:spTree>
    <p:extLst>
      <p:ext uri="{BB962C8B-B14F-4D97-AF65-F5344CB8AC3E}">
        <p14:creationId xmlns:p14="http://schemas.microsoft.com/office/powerpoint/2010/main" xmlns="" val="84914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81ED9C89-0C84-4235-9599-8BF86F77404D}" type="datetimeFigureOut">
              <a:rPr lang="de-DE" smtClean="0"/>
              <a:pPr/>
              <a:t>27.01.2015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2158CC5-D8F2-4D3D-8227-E383DFBA4035}" type="slidenum">
              <a:rPr lang="de-DE" smtClean="0"/>
              <a:pPr/>
              <a:t>‹Nr.›</a:t>
            </a:fld>
            <a:endParaRPr lang="de-DE"/>
          </a:p>
        </p:txBody>
      </p:sp>
    </p:spTree>
    <p:extLst>
      <p:ext uri="{BB962C8B-B14F-4D97-AF65-F5344CB8AC3E}">
        <p14:creationId xmlns:p14="http://schemas.microsoft.com/office/powerpoint/2010/main" xmlns="" val="2860343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81ED9C89-0C84-4235-9599-8BF86F77404D}" type="datetimeFigureOut">
              <a:rPr lang="de-DE" smtClean="0"/>
              <a:pPr/>
              <a:t>27.01.2015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2158CC5-D8F2-4D3D-8227-E383DFBA4035}" type="slidenum">
              <a:rPr lang="de-DE" smtClean="0"/>
              <a:pPr/>
              <a:t>‹Nr.›</a:t>
            </a:fld>
            <a:endParaRPr lang="de-DE"/>
          </a:p>
        </p:txBody>
      </p:sp>
    </p:spTree>
    <p:extLst>
      <p:ext uri="{BB962C8B-B14F-4D97-AF65-F5344CB8AC3E}">
        <p14:creationId xmlns:p14="http://schemas.microsoft.com/office/powerpoint/2010/main" xmlns="" val="23838574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81ED9C89-0C84-4235-9599-8BF86F77404D}" type="datetimeFigureOut">
              <a:rPr lang="de-DE" smtClean="0"/>
              <a:pPr/>
              <a:t>27.01.2015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2158CC5-D8F2-4D3D-8227-E383DFBA4035}" type="slidenum">
              <a:rPr lang="de-DE" smtClean="0"/>
              <a:pPr/>
              <a:t>‹Nr.›</a:t>
            </a:fld>
            <a:endParaRPr lang="de-DE"/>
          </a:p>
        </p:txBody>
      </p:sp>
    </p:spTree>
    <p:extLst>
      <p:ext uri="{BB962C8B-B14F-4D97-AF65-F5344CB8AC3E}">
        <p14:creationId xmlns:p14="http://schemas.microsoft.com/office/powerpoint/2010/main" xmlns="" val="3853302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81ED9C89-0C84-4235-9599-8BF86F77404D}" type="datetimeFigureOut">
              <a:rPr lang="de-DE" smtClean="0"/>
              <a:pPr/>
              <a:t>27.01.2015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2158CC5-D8F2-4D3D-8227-E383DFBA4035}" type="slidenum">
              <a:rPr lang="de-DE" smtClean="0"/>
              <a:pPr/>
              <a:t>‹Nr.›</a:t>
            </a:fld>
            <a:endParaRPr lang="de-DE"/>
          </a:p>
        </p:txBody>
      </p:sp>
    </p:spTree>
    <p:extLst>
      <p:ext uri="{BB962C8B-B14F-4D97-AF65-F5344CB8AC3E}">
        <p14:creationId xmlns:p14="http://schemas.microsoft.com/office/powerpoint/2010/main" xmlns="" val="3382782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81ED9C89-0C84-4235-9599-8BF86F77404D}" type="datetimeFigureOut">
              <a:rPr lang="de-DE" smtClean="0"/>
              <a:pPr/>
              <a:t>27.01.2015</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D2158CC5-D8F2-4D3D-8227-E383DFBA4035}" type="slidenum">
              <a:rPr lang="de-DE" smtClean="0"/>
              <a:pPr/>
              <a:t>‹Nr.›</a:t>
            </a:fld>
            <a:endParaRPr lang="de-DE"/>
          </a:p>
        </p:txBody>
      </p:sp>
    </p:spTree>
    <p:extLst>
      <p:ext uri="{BB962C8B-B14F-4D97-AF65-F5344CB8AC3E}">
        <p14:creationId xmlns:p14="http://schemas.microsoft.com/office/powerpoint/2010/main" xmlns="" val="62485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81ED9C89-0C84-4235-9599-8BF86F77404D}" type="datetimeFigureOut">
              <a:rPr lang="de-DE" smtClean="0"/>
              <a:pPr/>
              <a:t>27.01.2015</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D2158CC5-D8F2-4D3D-8227-E383DFBA4035}" type="slidenum">
              <a:rPr lang="de-DE" smtClean="0"/>
              <a:pPr/>
              <a:t>‹Nr.›</a:t>
            </a:fld>
            <a:endParaRPr lang="de-DE"/>
          </a:p>
        </p:txBody>
      </p:sp>
    </p:spTree>
    <p:extLst>
      <p:ext uri="{BB962C8B-B14F-4D97-AF65-F5344CB8AC3E}">
        <p14:creationId xmlns:p14="http://schemas.microsoft.com/office/powerpoint/2010/main" xmlns="" val="2585262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81ED9C89-0C84-4235-9599-8BF86F77404D}" type="datetimeFigureOut">
              <a:rPr lang="de-DE" smtClean="0"/>
              <a:pPr/>
              <a:t>27.01.2015</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D2158CC5-D8F2-4D3D-8227-E383DFBA4035}" type="slidenum">
              <a:rPr lang="de-DE" smtClean="0"/>
              <a:pPr/>
              <a:t>‹Nr.›</a:t>
            </a:fld>
            <a:endParaRPr lang="de-DE"/>
          </a:p>
        </p:txBody>
      </p:sp>
    </p:spTree>
    <p:extLst>
      <p:ext uri="{BB962C8B-B14F-4D97-AF65-F5344CB8AC3E}">
        <p14:creationId xmlns:p14="http://schemas.microsoft.com/office/powerpoint/2010/main" xmlns="" val="3423280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p>
            <a:fld id="{81ED9C89-0C84-4235-9599-8BF86F77404D}" type="datetimeFigureOut">
              <a:rPr lang="de-DE" smtClean="0"/>
              <a:pPr/>
              <a:t>27.01.2015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2158CC5-D8F2-4D3D-8227-E383DFBA4035}" type="slidenum">
              <a:rPr lang="de-DE" smtClean="0"/>
              <a:pPr/>
              <a:t>‹Nr.›</a:t>
            </a:fld>
            <a:endParaRPr lang="de-DE"/>
          </a:p>
        </p:txBody>
      </p:sp>
    </p:spTree>
    <p:extLst>
      <p:ext uri="{BB962C8B-B14F-4D97-AF65-F5344CB8AC3E}">
        <p14:creationId xmlns:p14="http://schemas.microsoft.com/office/powerpoint/2010/main" xmlns="" val="3436932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p>
            <a:fld id="{81ED9C89-0C84-4235-9599-8BF86F77404D}" type="datetimeFigureOut">
              <a:rPr lang="de-DE" smtClean="0"/>
              <a:pPr/>
              <a:t>27.01.2015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2158CC5-D8F2-4D3D-8227-E383DFBA4035}" type="slidenum">
              <a:rPr lang="de-DE" smtClean="0"/>
              <a:pPr/>
              <a:t>‹Nr.›</a:t>
            </a:fld>
            <a:endParaRPr lang="de-DE"/>
          </a:p>
        </p:txBody>
      </p:sp>
    </p:spTree>
    <p:extLst>
      <p:ext uri="{BB962C8B-B14F-4D97-AF65-F5344CB8AC3E}">
        <p14:creationId xmlns:p14="http://schemas.microsoft.com/office/powerpoint/2010/main" xmlns="" val="152997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ED9C89-0C84-4235-9599-8BF86F77404D}" type="datetimeFigureOut">
              <a:rPr lang="de-DE" smtClean="0"/>
              <a:pPr/>
              <a:t>27.01.2015</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158CC5-D8F2-4D3D-8227-E383DFBA4035}" type="slidenum">
              <a:rPr lang="de-DE" smtClean="0"/>
              <a:pPr/>
              <a:t>‹Nr.›</a:t>
            </a:fld>
            <a:endParaRPr lang="de-DE"/>
          </a:p>
        </p:txBody>
      </p:sp>
    </p:spTree>
    <p:extLst>
      <p:ext uri="{BB962C8B-B14F-4D97-AF65-F5344CB8AC3E}">
        <p14:creationId xmlns:p14="http://schemas.microsoft.com/office/powerpoint/2010/main" xmlns="" val="5619384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Freihandform 27"/>
          <p:cNvSpPr/>
          <p:nvPr/>
        </p:nvSpPr>
        <p:spPr>
          <a:xfrm>
            <a:off x="2649071" y="5015753"/>
            <a:ext cx="7960658" cy="1680882"/>
          </a:xfrm>
          <a:custGeom>
            <a:avLst/>
            <a:gdLst>
              <a:gd name="connsiteX0" fmla="*/ 0 w 7960658"/>
              <a:gd name="connsiteY0" fmla="*/ 1680882 h 1680882"/>
              <a:gd name="connsiteX1" fmla="*/ 7906870 w 7960658"/>
              <a:gd name="connsiteY1" fmla="*/ 0 h 1680882"/>
              <a:gd name="connsiteX2" fmla="*/ 7960658 w 7960658"/>
              <a:gd name="connsiteY2" fmla="*/ 242047 h 1680882"/>
              <a:gd name="connsiteX3" fmla="*/ 1371600 w 7960658"/>
              <a:gd name="connsiteY3" fmla="*/ 1680882 h 1680882"/>
              <a:gd name="connsiteX4" fmla="*/ 0 w 7960658"/>
              <a:gd name="connsiteY4" fmla="*/ 1680882 h 16808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60658" h="1680882">
                <a:moveTo>
                  <a:pt x="0" y="1680882"/>
                </a:moveTo>
                <a:lnTo>
                  <a:pt x="7906870" y="0"/>
                </a:lnTo>
                <a:lnTo>
                  <a:pt x="7960658" y="242047"/>
                </a:lnTo>
                <a:lnTo>
                  <a:pt x="1371600" y="1680882"/>
                </a:lnTo>
                <a:lnTo>
                  <a:pt x="0" y="1680882"/>
                </a:lnTo>
                <a:close/>
              </a:path>
            </a:pathLst>
          </a:custGeom>
          <a:pattFill prst="ltUpDi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 name="Gerader Verbinder 4"/>
          <p:cNvCxnSpPr/>
          <p:nvPr/>
        </p:nvCxnSpPr>
        <p:spPr>
          <a:xfrm flipV="1">
            <a:off x="2649071" y="5020233"/>
            <a:ext cx="7933764" cy="1683204"/>
          </a:xfrm>
          <a:prstGeom prst="line">
            <a:avLst/>
          </a:prstGeom>
        </p:spPr>
        <p:style>
          <a:lnRef idx="1">
            <a:schemeClr val="accent1"/>
          </a:lnRef>
          <a:fillRef idx="0">
            <a:schemeClr val="accent1"/>
          </a:fillRef>
          <a:effectRef idx="0">
            <a:schemeClr val="accent1"/>
          </a:effectRef>
          <a:fontRef idx="minor">
            <a:schemeClr val="tx1"/>
          </a:fontRef>
        </p:style>
      </p:cxnSp>
      <p:sp>
        <p:nvSpPr>
          <p:cNvPr id="8" name="Rad 7"/>
          <p:cNvSpPr/>
          <p:nvPr/>
        </p:nvSpPr>
        <p:spPr>
          <a:xfrm>
            <a:off x="2810437" y="900951"/>
            <a:ext cx="5163671" cy="5163671"/>
          </a:xfrm>
          <a:prstGeom prst="donut">
            <a:avLst>
              <a:gd name="adj" fmla="val 1915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9" name="Freihandform 8"/>
          <p:cNvSpPr/>
          <p:nvPr/>
        </p:nvSpPr>
        <p:spPr>
          <a:xfrm rot="12700261">
            <a:off x="3036499" y="2230644"/>
            <a:ext cx="1200409" cy="329536"/>
          </a:xfrm>
          <a:custGeom>
            <a:avLst/>
            <a:gdLst>
              <a:gd name="connsiteX0" fmla="*/ 0 w 1465729"/>
              <a:gd name="connsiteY0" fmla="*/ 0 h 295835"/>
              <a:gd name="connsiteX1" fmla="*/ 739588 w 1465729"/>
              <a:gd name="connsiteY1" fmla="*/ 295835 h 295835"/>
              <a:gd name="connsiteX2" fmla="*/ 1465729 w 1465729"/>
              <a:gd name="connsiteY2" fmla="*/ 0 h 295835"/>
            </a:gdLst>
            <a:ahLst/>
            <a:cxnLst>
              <a:cxn ang="0">
                <a:pos x="connsiteX0" y="connsiteY0"/>
              </a:cxn>
              <a:cxn ang="0">
                <a:pos x="connsiteX1" y="connsiteY1"/>
              </a:cxn>
              <a:cxn ang="0">
                <a:pos x="connsiteX2" y="connsiteY2"/>
              </a:cxn>
            </a:cxnLst>
            <a:rect l="l" t="t" r="r" b="b"/>
            <a:pathLst>
              <a:path w="1465729" h="295835">
                <a:moveTo>
                  <a:pt x="0" y="0"/>
                </a:moveTo>
                <a:lnTo>
                  <a:pt x="739588" y="295835"/>
                </a:lnTo>
                <a:lnTo>
                  <a:pt x="1465729" y="0"/>
                </a:lnTo>
              </a:path>
            </a:pathLst>
          </a:cu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Freihandform 9"/>
          <p:cNvSpPr/>
          <p:nvPr/>
        </p:nvSpPr>
        <p:spPr>
          <a:xfrm rot="18100261">
            <a:off x="6093466" y="1697246"/>
            <a:ext cx="1200409" cy="329536"/>
          </a:xfrm>
          <a:custGeom>
            <a:avLst/>
            <a:gdLst>
              <a:gd name="connsiteX0" fmla="*/ 0 w 1465729"/>
              <a:gd name="connsiteY0" fmla="*/ 0 h 295835"/>
              <a:gd name="connsiteX1" fmla="*/ 739588 w 1465729"/>
              <a:gd name="connsiteY1" fmla="*/ 295835 h 295835"/>
              <a:gd name="connsiteX2" fmla="*/ 1465729 w 1465729"/>
              <a:gd name="connsiteY2" fmla="*/ 0 h 295835"/>
            </a:gdLst>
            <a:ahLst/>
            <a:cxnLst>
              <a:cxn ang="0">
                <a:pos x="connsiteX0" y="connsiteY0"/>
              </a:cxn>
              <a:cxn ang="0">
                <a:pos x="connsiteX1" y="connsiteY1"/>
              </a:cxn>
              <a:cxn ang="0">
                <a:pos x="connsiteX2" y="connsiteY2"/>
              </a:cxn>
            </a:cxnLst>
            <a:rect l="l" t="t" r="r" b="b"/>
            <a:pathLst>
              <a:path w="1465729" h="295835">
                <a:moveTo>
                  <a:pt x="0" y="0"/>
                </a:moveTo>
                <a:lnTo>
                  <a:pt x="739588" y="295835"/>
                </a:lnTo>
                <a:lnTo>
                  <a:pt x="1465729" y="0"/>
                </a:lnTo>
              </a:path>
            </a:pathLst>
          </a:cu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Freihandform 10"/>
          <p:cNvSpPr/>
          <p:nvPr/>
        </p:nvSpPr>
        <p:spPr>
          <a:xfrm rot="1900261">
            <a:off x="6577561" y="4400102"/>
            <a:ext cx="1200409" cy="329536"/>
          </a:xfrm>
          <a:custGeom>
            <a:avLst/>
            <a:gdLst>
              <a:gd name="connsiteX0" fmla="*/ 0 w 1465729"/>
              <a:gd name="connsiteY0" fmla="*/ 0 h 295835"/>
              <a:gd name="connsiteX1" fmla="*/ 739588 w 1465729"/>
              <a:gd name="connsiteY1" fmla="*/ 295835 h 295835"/>
              <a:gd name="connsiteX2" fmla="*/ 1465729 w 1465729"/>
              <a:gd name="connsiteY2" fmla="*/ 0 h 295835"/>
            </a:gdLst>
            <a:ahLst/>
            <a:cxnLst>
              <a:cxn ang="0">
                <a:pos x="connsiteX0" y="connsiteY0"/>
              </a:cxn>
              <a:cxn ang="0">
                <a:pos x="connsiteX1" y="connsiteY1"/>
              </a:cxn>
              <a:cxn ang="0">
                <a:pos x="connsiteX2" y="connsiteY2"/>
              </a:cxn>
            </a:cxnLst>
            <a:rect l="l" t="t" r="r" b="b"/>
            <a:pathLst>
              <a:path w="1465729" h="295835">
                <a:moveTo>
                  <a:pt x="0" y="0"/>
                </a:moveTo>
                <a:lnTo>
                  <a:pt x="739588" y="295835"/>
                </a:lnTo>
                <a:lnTo>
                  <a:pt x="1465729" y="0"/>
                </a:lnTo>
              </a:path>
            </a:pathLst>
          </a:cu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Freihandform 11"/>
          <p:cNvSpPr/>
          <p:nvPr/>
        </p:nvSpPr>
        <p:spPr>
          <a:xfrm rot="7300261">
            <a:off x="3589451" y="4991772"/>
            <a:ext cx="1200409" cy="329536"/>
          </a:xfrm>
          <a:custGeom>
            <a:avLst/>
            <a:gdLst>
              <a:gd name="connsiteX0" fmla="*/ 0 w 1465729"/>
              <a:gd name="connsiteY0" fmla="*/ 0 h 295835"/>
              <a:gd name="connsiteX1" fmla="*/ 739588 w 1465729"/>
              <a:gd name="connsiteY1" fmla="*/ 295835 h 295835"/>
              <a:gd name="connsiteX2" fmla="*/ 1465729 w 1465729"/>
              <a:gd name="connsiteY2" fmla="*/ 0 h 295835"/>
            </a:gdLst>
            <a:ahLst/>
            <a:cxnLst>
              <a:cxn ang="0">
                <a:pos x="connsiteX0" y="connsiteY0"/>
              </a:cxn>
              <a:cxn ang="0">
                <a:pos x="connsiteX1" y="connsiteY1"/>
              </a:cxn>
              <a:cxn ang="0">
                <a:pos x="connsiteX2" y="connsiteY2"/>
              </a:cxn>
            </a:cxnLst>
            <a:rect l="l" t="t" r="r" b="b"/>
            <a:pathLst>
              <a:path w="1465729" h="295835">
                <a:moveTo>
                  <a:pt x="0" y="0"/>
                </a:moveTo>
                <a:lnTo>
                  <a:pt x="739588" y="295835"/>
                </a:lnTo>
                <a:lnTo>
                  <a:pt x="1465729" y="0"/>
                </a:lnTo>
              </a:path>
            </a:pathLst>
          </a:cu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Textfeld 12"/>
          <p:cNvSpPr txBox="1"/>
          <p:nvPr/>
        </p:nvSpPr>
        <p:spPr>
          <a:xfrm rot="20734279">
            <a:off x="3428098" y="962440"/>
            <a:ext cx="3025508" cy="1015663"/>
          </a:xfrm>
          <a:prstGeom prst="rect">
            <a:avLst/>
          </a:prstGeom>
          <a:noFill/>
        </p:spPr>
        <p:txBody>
          <a:bodyPr wrap="square" rtlCol="0">
            <a:spAutoFit/>
          </a:bodyPr>
          <a:lstStyle/>
          <a:p>
            <a:pPr algn="ctr"/>
            <a:r>
              <a:rPr lang="de-DE" sz="2000" dirty="0" smtClean="0">
                <a:solidFill>
                  <a:schemeClr val="bg1"/>
                </a:solidFill>
              </a:rPr>
              <a:t>Individuellen </a:t>
            </a:r>
            <a:br>
              <a:rPr lang="de-DE" sz="2000" dirty="0" smtClean="0">
                <a:solidFill>
                  <a:schemeClr val="bg1"/>
                </a:solidFill>
              </a:rPr>
            </a:br>
            <a:r>
              <a:rPr lang="de-DE" sz="2000" dirty="0" smtClean="0">
                <a:solidFill>
                  <a:schemeClr val="bg1"/>
                </a:solidFill>
              </a:rPr>
              <a:t>Förderbedarf diagnostizieren</a:t>
            </a:r>
            <a:endParaRPr lang="de-DE" sz="2000" dirty="0">
              <a:solidFill>
                <a:schemeClr val="bg1"/>
              </a:solidFill>
            </a:endParaRPr>
          </a:p>
        </p:txBody>
      </p:sp>
      <p:sp>
        <p:nvSpPr>
          <p:cNvPr id="14" name="Textfeld 13"/>
          <p:cNvSpPr txBox="1"/>
          <p:nvPr/>
        </p:nvSpPr>
        <p:spPr>
          <a:xfrm rot="4534279">
            <a:off x="6396639" y="2733111"/>
            <a:ext cx="1981750" cy="707886"/>
          </a:xfrm>
          <a:prstGeom prst="rect">
            <a:avLst/>
          </a:prstGeom>
          <a:noFill/>
        </p:spPr>
        <p:txBody>
          <a:bodyPr wrap="square" rtlCol="0">
            <a:spAutoFit/>
          </a:bodyPr>
          <a:lstStyle/>
          <a:p>
            <a:pPr algn="ctr"/>
            <a:r>
              <a:rPr lang="de-DE" sz="2000" dirty="0" smtClean="0">
                <a:solidFill>
                  <a:schemeClr val="bg1"/>
                </a:solidFill>
              </a:rPr>
              <a:t>Methoden ableiten</a:t>
            </a:r>
            <a:endParaRPr lang="de-DE" sz="2000" dirty="0">
              <a:solidFill>
                <a:schemeClr val="bg1"/>
              </a:solidFill>
            </a:endParaRPr>
          </a:p>
        </p:txBody>
      </p:sp>
      <p:sp>
        <p:nvSpPr>
          <p:cNvPr id="15" name="Textfeld 14"/>
          <p:cNvSpPr txBox="1"/>
          <p:nvPr/>
        </p:nvSpPr>
        <p:spPr>
          <a:xfrm rot="20734279">
            <a:off x="4631977" y="5096078"/>
            <a:ext cx="2502847" cy="707886"/>
          </a:xfrm>
          <a:prstGeom prst="rect">
            <a:avLst/>
          </a:prstGeom>
          <a:noFill/>
        </p:spPr>
        <p:txBody>
          <a:bodyPr wrap="square" rtlCol="0">
            <a:spAutoFit/>
          </a:bodyPr>
          <a:lstStyle/>
          <a:p>
            <a:pPr algn="ctr"/>
            <a:r>
              <a:rPr lang="de-DE" sz="2000" dirty="0" smtClean="0">
                <a:solidFill>
                  <a:schemeClr val="bg1"/>
                </a:solidFill>
              </a:rPr>
              <a:t>Im Schulalltag umsetzen</a:t>
            </a:r>
            <a:endParaRPr lang="de-DE" sz="2000" dirty="0">
              <a:solidFill>
                <a:schemeClr val="bg1"/>
              </a:solidFill>
            </a:endParaRPr>
          </a:p>
        </p:txBody>
      </p:sp>
      <p:sp>
        <p:nvSpPr>
          <p:cNvPr id="16" name="Textfeld 15"/>
          <p:cNvSpPr txBox="1"/>
          <p:nvPr/>
        </p:nvSpPr>
        <p:spPr>
          <a:xfrm rot="4534279">
            <a:off x="2428179" y="3569878"/>
            <a:ext cx="1981750" cy="707886"/>
          </a:xfrm>
          <a:prstGeom prst="rect">
            <a:avLst/>
          </a:prstGeom>
          <a:noFill/>
        </p:spPr>
        <p:txBody>
          <a:bodyPr wrap="square" rtlCol="0">
            <a:spAutoFit/>
          </a:bodyPr>
          <a:lstStyle/>
          <a:p>
            <a:pPr algn="ctr"/>
            <a:r>
              <a:rPr lang="de-DE" sz="2000" dirty="0" smtClean="0">
                <a:solidFill>
                  <a:schemeClr val="bg1"/>
                </a:solidFill>
              </a:rPr>
              <a:t>Fortschritte evaluieren</a:t>
            </a:r>
            <a:endParaRPr lang="de-DE" sz="2000" dirty="0">
              <a:solidFill>
                <a:schemeClr val="bg1"/>
              </a:solidFill>
            </a:endParaRPr>
          </a:p>
        </p:txBody>
      </p:sp>
      <p:sp>
        <p:nvSpPr>
          <p:cNvPr id="17" name="Textfeld 16"/>
          <p:cNvSpPr txBox="1"/>
          <p:nvPr/>
        </p:nvSpPr>
        <p:spPr>
          <a:xfrm>
            <a:off x="4070492" y="2807682"/>
            <a:ext cx="2657860" cy="1384995"/>
          </a:xfrm>
          <a:prstGeom prst="rect">
            <a:avLst/>
          </a:prstGeom>
          <a:noFill/>
        </p:spPr>
        <p:txBody>
          <a:bodyPr wrap="square" rtlCol="0">
            <a:spAutoFit/>
          </a:bodyPr>
          <a:lstStyle/>
          <a:p>
            <a:pPr algn="ctr"/>
            <a:r>
              <a:rPr lang="de-DE" sz="2800" dirty="0" smtClean="0"/>
              <a:t>Individuelle Förderung am EBK Neuss</a:t>
            </a:r>
          </a:p>
        </p:txBody>
      </p:sp>
      <p:sp>
        <p:nvSpPr>
          <p:cNvPr id="20" name="Gleichschenkliges Dreieck 19"/>
          <p:cNvSpPr/>
          <p:nvPr/>
        </p:nvSpPr>
        <p:spPr>
          <a:xfrm rot="5196310">
            <a:off x="3891509" y="4933299"/>
            <a:ext cx="760611" cy="245613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7" name="Textfeld 26"/>
          <p:cNvSpPr txBox="1"/>
          <p:nvPr/>
        </p:nvSpPr>
        <p:spPr>
          <a:xfrm rot="21325102">
            <a:off x="2967563" y="5989570"/>
            <a:ext cx="1600749" cy="400110"/>
          </a:xfrm>
          <a:prstGeom prst="rect">
            <a:avLst/>
          </a:prstGeom>
          <a:noFill/>
        </p:spPr>
        <p:txBody>
          <a:bodyPr wrap="square" rtlCol="0">
            <a:spAutoFit/>
          </a:bodyPr>
          <a:lstStyle/>
          <a:p>
            <a:pPr algn="ctr"/>
            <a:r>
              <a:rPr lang="de-DE" sz="2000" dirty="0" smtClean="0">
                <a:solidFill>
                  <a:schemeClr val="bg1"/>
                </a:solidFill>
              </a:rPr>
              <a:t>Standards</a:t>
            </a:r>
            <a:endParaRPr lang="de-DE" sz="2000" dirty="0">
              <a:solidFill>
                <a:schemeClr val="bg1"/>
              </a:solidFill>
            </a:endParaRPr>
          </a:p>
        </p:txBody>
      </p:sp>
      <p:sp>
        <p:nvSpPr>
          <p:cNvPr id="29" name="Textfeld 28"/>
          <p:cNvSpPr txBox="1"/>
          <p:nvPr/>
        </p:nvSpPr>
        <p:spPr>
          <a:xfrm>
            <a:off x="8989016" y="499352"/>
            <a:ext cx="3046102" cy="3108543"/>
          </a:xfrm>
          <a:prstGeom prst="rect">
            <a:avLst/>
          </a:prstGeom>
          <a:noFill/>
        </p:spPr>
        <p:txBody>
          <a:bodyPr wrap="square" rtlCol="0">
            <a:spAutoFit/>
          </a:bodyPr>
          <a:lstStyle/>
          <a:p>
            <a:r>
              <a:rPr lang="de-DE" i="1" dirty="0" smtClean="0"/>
              <a:t>„Individuelles Fördern bedeutet, jeder Schülerin und jedem Schüler die Chance zu geben, ihr bzw. sein motorisches, intellektuelles, emotionales und soziales Potential umfassend zu entwickeln und sie bzw. ihn dabei durch geeignete Maßnahmen zu unterstützen.“</a:t>
            </a:r>
          </a:p>
          <a:p>
            <a:pPr algn="r"/>
            <a:r>
              <a:rPr lang="de-DE" sz="1600" dirty="0"/>
              <a:t>i</a:t>
            </a:r>
            <a:r>
              <a:rPr lang="de-DE" sz="1600" dirty="0" smtClean="0"/>
              <a:t>n: Hilbert Meyer</a:t>
            </a:r>
            <a:endParaRPr lang="de-DE" sz="1600" dirty="0"/>
          </a:p>
        </p:txBody>
      </p:sp>
      <p:sp>
        <p:nvSpPr>
          <p:cNvPr id="30" name="Pfeil nach unten 29"/>
          <p:cNvSpPr/>
          <p:nvPr/>
        </p:nvSpPr>
        <p:spPr>
          <a:xfrm rot="15122055">
            <a:off x="7895072" y="2235838"/>
            <a:ext cx="1169892" cy="62242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32" name="Picture 2" descr="http://www.berufskolleg-marienberg.de/bilder/Logos/Logo_ab_2011/logo-transparent-klein.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814795" y="5441064"/>
            <a:ext cx="1085850" cy="110490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6671591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Freihandform 27"/>
          <p:cNvSpPr/>
          <p:nvPr/>
        </p:nvSpPr>
        <p:spPr>
          <a:xfrm>
            <a:off x="2649071" y="5015753"/>
            <a:ext cx="7960658" cy="1680882"/>
          </a:xfrm>
          <a:custGeom>
            <a:avLst/>
            <a:gdLst>
              <a:gd name="connsiteX0" fmla="*/ 0 w 7960658"/>
              <a:gd name="connsiteY0" fmla="*/ 1680882 h 1680882"/>
              <a:gd name="connsiteX1" fmla="*/ 7906870 w 7960658"/>
              <a:gd name="connsiteY1" fmla="*/ 0 h 1680882"/>
              <a:gd name="connsiteX2" fmla="*/ 7960658 w 7960658"/>
              <a:gd name="connsiteY2" fmla="*/ 242047 h 1680882"/>
              <a:gd name="connsiteX3" fmla="*/ 1371600 w 7960658"/>
              <a:gd name="connsiteY3" fmla="*/ 1680882 h 1680882"/>
              <a:gd name="connsiteX4" fmla="*/ 0 w 7960658"/>
              <a:gd name="connsiteY4" fmla="*/ 1680882 h 16808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60658" h="1680882">
                <a:moveTo>
                  <a:pt x="0" y="1680882"/>
                </a:moveTo>
                <a:lnTo>
                  <a:pt x="7906870" y="0"/>
                </a:lnTo>
                <a:lnTo>
                  <a:pt x="7960658" y="242047"/>
                </a:lnTo>
                <a:lnTo>
                  <a:pt x="1371600" y="1680882"/>
                </a:lnTo>
                <a:lnTo>
                  <a:pt x="0" y="1680882"/>
                </a:lnTo>
                <a:close/>
              </a:path>
            </a:pathLst>
          </a:custGeom>
          <a:pattFill prst="ltUpDi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 name="Gerader Verbinder 4"/>
          <p:cNvCxnSpPr/>
          <p:nvPr/>
        </p:nvCxnSpPr>
        <p:spPr>
          <a:xfrm flipV="1">
            <a:off x="2649071" y="5020233"/>
            <a:ext cx="7933764" cy="1683204"/>
          </a:xfrm>
          <a:prstGeom prst="line">
            <a:avLst/>
          </a:prstGeom>
        </p:spPr>
        <p:style>
          <a:lnRef idx="1">
            <a:schemeClr val="accent1"/>
          </a:lnRef>
          <a:fillRef idx="0">
            <a:schemeClr val="accent1"/>
          </a:fillRef>
          <a:effectRef idx="0">
            <a:schemeClr val="accent1"/>
          </a:effectRef>
          <a:fontRef idx="minor">
            <a:schemeClr val="tx1"/>
          </a:fontRef>
        </p:style>
      </p:cxnSp>
      <p:sp>
        <p:nvSpPr>
          <p:cNvPr id="8" name="Rad 7"/>
          <p:cNvSpPr/>
          <p:nvPr/>
        </p:nvSpPr>
        <p:spPr>
          <a:xfrm>
            <a:off x="2810437" y="900951"/>
            <a:ext cx="5163671" cy="5163671"/>
          </a:xfrm>
          <a:prstGeom prst="donut">
            <a:avLst>
              <a:gd name="adj" fmla="val 1915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9" name="Freihandform 8"/>
          <p:cNvSpPr/>
          <p:nvPr/>
        </p:nvSpPr>
        <p:spPr>
          <a:xfrm rot="12700261">
            <a:off x="3036499" y="2230644"/>
            <a:ext cx="1200409" cy="329536"/>
          </a:xfrm>
          <a:custGeom>
            <a:avLst/>
            <a:gdLst>
              <a:gd name="connsiteX0" fmla="*/ 0 w 1465729"/>
              <a:gd name="connsiteY0" fmla="*/ 0 h 295835"/>
              <a:gd name="connsiteX1" fmla="*/ 739588 w 1465729"/>
              <a:gd name="connsiteY1" fmla="*/ 295835 h 295835"/>
              <a:gd name="connsiteX2" fmla="*/ 1465729 w 1465729"/>
              <a:gd name="connsiteY2" fmla="*/ 0 h 295835"/>
            </a:gdLst>
            <a:ahLst/>
            <a:cxnLst>
              <a:cxn ang="0">
                <a:pos x="connsiteX0" y="connsiteY0"/>
              </a:cxn>
              <a:cxn ang="0">
                <a:pos x="connsiteX1" y="connsiteY1"/>
              </a:cxn>
              <a:cxn ang="0">
                <a:pos x="connsiteX2" y="connsiteY2"/>
              </a:cxn>
            </a:cxnLst>
            <a:rect l="l" t="t" r="r" b="b"/>
            <a:pathLst>
              <a:path w="1465729" h="295835">
                <a:moveTo>
                  <a:pt x="0" y="0"/>
                </a:moveTo>
                <a:lnTo>
                  <a:pt x="739588" y="295835"/>
                </a:lnTo>
                <a:lnTo>
                  <a:pt x="1465729" y="0"/>
                </a:lnTo>
              </a:path>
            </a:pathLst>
          </a:cu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Freihandform 9"/>
          <p:cNvSpPr/>
          <p:nvPr/>
        </p:nvSpPr>
        <p:spPr>
          <a:xfrm rot="18100261">
            <a:off x="6093466" y="1697246"/>
            <a:ext cx="1200409" cy="329536"/>
          </a:xfrm>
          <a:custGeom>
            <a:avLst/>
            <a:gdLst>
              <a:gd name="connsiteX0" fmla="*/ 0 w 1465729"/>
              <a:gd name="connsiteY0" fmla="*/ 0 h 295835"/>
              <a:gd name="connsiteX1" fmla="*/ 739588 w 1465729"/>
              <a:gd name="connsiteY1" fmla="*/ 295835 h 295835"/>
              <a:gd name="connsiteX2" fmla="*/ 1465729 w 1465729"/>
              <a:gd name="connsiteY2" fmla="*/ 0 h 295835"/>
            </a:gdLst>
            <a:ahLst/>
            <a:cxnLst>
              <a:cxn ang="0">
                <a:pos x="connsiteX0" y="connsiteY0"/>
              </a:cxn>
              <a:cxn ang="0">
                <a:pos x="connsiteX1" y="connsiteY1"/>
              </a:cxn>
              <a:cxn ang="0">
                <a:pos x="connsiteX2" y="connsiteY2"/>
              </a:cxn>
            </a:cxnLst>
            <a:rect l="l" t="t" r="r" b="b"/>
            <a:pathLst>
              <a:path w="1465729" h="295835">
                <a:moveTo>
                  <a:pt x="0" y="0"/>
                </a:moveTo>
                <a:lnTo>
                  <a:pt x="739588" y="295835"/>
                </a:lnTo>
                <a:lnTo>
                  <a:pt x="1465729" y="0"/>
                </a:lnTo>
              </a:path>
            </a:pathLst>
          </a:cu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Freihandform 10"/>
          <p:cNvSpPr/>
          <p:nvPr/>
        </p:nvSpPr>
        <p:spPr>
          <a:xfrm rot="1900261">
            <a:off x="6577561" y="4400102"/>
            <a:ext cx="1200409" cy="329536"/>
          </a:xfrm>
          <a:custGeom>
            <a:avLst/>
            <a:gdLst>
              <a:gd name="connsiteX0" fmla="*/ 0 w 1465729"/>
              <a:gd name="connsiteY0" fmla="*/ 0 h 295835"/>
              <a:gd name="connsiteX1" fmla="*/ 739588 w 1465729"/>
              <a:gd name="connsiteY1" fmla="*/ 295835 h 295835"/>
              <a:gd name="connsiteX2" fmla="*/ 1465729 w 1465729"/>
              <a:gd name="connsiteY2" fmla="*/ 0 h 295835"/>
            </a:gdLst>
            <a:ahLst/>
            <a:cxnLst>
              <a:cxn ang="0">
                <a:pos x="connsiteX0" y="connsiteY0"/>
              </a:cxn>
              <a:cxn ang="0">
                <a:pos x="connsiteX1" y="connsiteY1"/>
              </a:cxn>
              <a:cxn ang="0">
                <a:pos x="connsiteX2" y="connsiteY2"/>
              </a:cxn>
            </a:cxnLst>
            <a:rect l="l" t="t" r="r" b="b"/>
            <a:pathLst>
              <a:path w="1465729" h="295835">
                <a:moveTo>
                  <a:pt x="0" y="0"/>
                </a:moveTo>
                <a:lnTo>
                  <a:pt x="739588" y="295835"/>
                </a:lnTo>
                <a:lnTo>
                  <a:pt x="1465729" y="0"/>
                </a:lnTo>
              </a:path>
            </a:pathLst>
          </a:cu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Freihandform 11"/>
          <p:cNvSpPr/>
          <p:nvPr/>
        </p:nvSpPr>
        <p:spPr>
          <a:xfrm rot="7300261">
            <a:off x="3589451" y="4991772"/>
            <a:ext cx="1200409" cy="329536"/>
          </a:xfrm>
          <a:custGeom>
            <a:avLst/>
            <a:gdLst>
              <a:gd name="connsiteX0" fmla="*/ 0 w 1465729"/>
              <a:gd name="connsiteY0" fmla="*/ 0 h 295835"/>
              <a:gd name="connsiteX1" fmla="*/ 739588 w 1465729"/>
              <a:gd name="connsiteY1" fmla="*/ 295835 h 295835"/>
              <a:gd name="connsiteX2" fmla="*/ 1465729 w 1465729"/>
              <a:gd name="connsiteY2" fmla="*/ 0 h 295835"/>
            </a:gdLst>
            <a:ahLst/>
            <a:cxnLst>
              <a:cxn ang="0">
                <a:pos x="connsiteX0" y="connsiteY0"/>
              </a:cxn>
              <a:cxn ang="0">
                <a:pos x="connsiteX1" y="connsiteY1"/>
              </a:cxn>
              <a:cxn ang="0">
                <a:pos x="connsiteX2" y="connsiteY2"/>
              </a:cxn>
            </a:cxnLst>
            <a:rect l="l" t="t" r="r" b="b"/>
            <a:pathLst>
              <a:path w="1465729" h="295835">
                <a:moveTo>
                  <a:pt x="0" y="0"/>
                </a:moveTo>
                <a:lnTo>
                  <a:pt x="739588" y="295835"/>
                </a:lnTo>
                <a:lnTo>
                  <a:pt x="1465729" y="0"/>
                </a:lnTo>
              </a:path>
            </a:pathLst>
          </a:cu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Textfeld 12"/>
          <p:cNvSpPr txBox="1"/>
          <p:nvPr/>
        </p:nvSpPr>
        <p:spPr>
          <a:xfrm rot="20734279">
            <a:off x="3428098" y="962440"/>
            <a:ext cx="3025508" cy="1015663"/>
          </a:xfrm>
          <a:prstGeom prst="rect">
            <a:avLst/>
          </a:prstGeom>
          <a:noFill/>
        </p:spPr>
        <p:txBody>
          <a:bodyPr wrap="square" rtlCol="0">
            <a:spAutoFit/>
          </a:bodyPr>
          <a:lstStyle/>
          <a:p>
            <a:pPr algn="ctr"/>
            <a:r>
              <a:rPr lang="de-DE" sz="2000" dirty="0" smtClean="0">
                <a:solidFill>
                  <a:schemeClr val="bg1"/>
                </a:solidFill>
              </a:rPr>
              <a:t>Individuellen </a:t>
            </a:r>
            <a:br>
              <a:rPr lang="de-DE" sz="2000" dirty="0" smtClean="0">
                <a:solidFill>
                  <a:schemeClr val="bg1"/>
                </a:solidFill>
              </a:rPr>
            </a:br>
            <a:r>
              <a:rPr lang="de-DE" sz="2000" dirty="0" smtClean="0">
                <a:solidFill>
                  <a:schemeClr val="bg1"/>
                </a:solidFill>
              </a:rPr>
              <a:t>Förderbedarf diagnostizieren</a:t>
            </a:r>
            <a:endParaRPr lang="de-DE" sz="2000" dirty="0">
              <a:solidFill>
                <a:schemeClr val="bg1"/>
              </a:solidFill>
            </a:endParaRPr>
          </a:p>
        </p:txBody>
      </p:sp>
      <p:sp>
        <p:nvSpPr>
          <p:cNvPr id="14" name="Textfeld 13"/>
          <p:cNvSpPr txBox="1"/>
          <p:nvPr/>
        </p:nvSpPr>
        <p:spPr>
          <a:xfrm rot="4534279">
            <a:off x="6396639" y="2733111"/>
            <a:ext cx="1981750" cy="707886"/>
          </a:xfrm>
          <a:prstGeom prst="rect">
            <a:avLst/>
          </a:prstGeom>
          <a:noFill/>
        </p:spPr>
        <p:txBody>
          <a:bodyPr wrap="square" rtlCol="0">
            <a:spAutoFit/>
          </a:bodyPr>
          <a:lstStyle/>
          <a:p>
            <a:pPr algn="ctr"/>
            <a:r>
              <a:rPr lang="de-DE" sz="2000" dirty="0" smtClean="0">
                <a:solidFill>
                  <a:schemeClr val="bg1"/>
                </a:solidFill>
              </a:rPr>
              <a:t>Methoden ableiten</a:t>
            </a:r>
            <a:endParaRPr lang="de-DE" sz="2000" dirty="0">
              <a:solidFill>
                <a:schemeClr val="bg1"/>
              </a:solidFill>
            </a:endParaRPr>
          </a:p>
        </p:txBody>
      </p:sp>
      <p:sp>
        <p:nvSpPr>
          <p:cNvPr id="15" name="Textfeld 14"/>
          <p:cNvSpPr txBox="1"/>
          <p:nvPr/>
        </p:nvSpPr>
        <p:spPr>
          <a:xfrm rot="20734279">
            <a:off x="4631977" y="5096078"/>
            <a:ext cx="2502847" cy="707886"/>
          </a:xfrm>
          <a:prstGeom prst="rect">
            <a:avLst/>
          </a:prstGeom>
          <a:noFill/>
        </p:spPr>
        <p:txBody>
          <a:bodyPr wrap="square" rtlCol="0">
            <a:spAutoFit/>
          </a:bodyPr>
          <a:lstStyle/>
          <a:p>
            <a:pPr algn="ctr"/>
            <a:r>
              <a:rPr lang="de-DE" sz="2000" dirty="0" smtClean="0">
                <a:solidFill>
                  <a:schemeClr val="bg1"/>
                </a:solidFill>
              </a:rPr>
              <a:t>Im Schulalltag umsetzen</a:t>
            </a:r>
            <a:endParaRPr lang="de-DE" sz="2000" dirty="0">
              <a:solidFill>
                <a:schemeClr val="bg1"/>
              </a:solidFill>
            </a:endParaRPr>
          </a:p>
        </p:txBody>
      </p:sp>
      <p:sp>
        <p:nvSpPr>
          <p:cNvPr id="16" name="Textfeld 15"/>
          <p:cNvSpPr txBox="1"/>
          <p:nvPr/>
        </p:nvSpPr>
        <p:spPr>
          <a:xfrm rot="4534279">
            <a:off x="2428179" y="3569878"/>
            <a:ext cx="1981750" cy="707886"/>
          </a:xfrm>
          <a:prstGeom prst="rect">
            <a:avLst/>
          </a:prstGeom>
          <a:noFill/>
        </p:spPr>
        <p:txBody>
          <a:bodyPr wrap="square" rtlCol="0">
            <a:spAutoFit/>
          </a:bodyPr>
          <a:lstStyle/>
          <a:p>
            <a:pPr algn="ctr"/>
            <a:r>
              <a:rPr lang="de-DE" sz="2000" dirty="0" smtClean="0">
                <a:solidFill>
                  <a:schemeClr val="bg1"/>
                </a:solidFill>
              </a:rPr>
              <a:t>Fortschritte evaluieren</a:t>
            </a:r>
            <a:endParaRPr lang="de-DE" sz="2000" dirty="0">
              <a:solidFill>
                <a:schemeClr val="bg1"/>
              </a:solidFill>
            </a:endParaRPr>
          </a:p>
        </p:txBody>
      </p:sp>
      <p:sp>
        <p:nvSpPr>
          <p:cNvPr id="17" name="Textfeld 16"/>
          <p:cNvSpPr txBox="1"/>
          <p:nvPr/>
        </p:nvSpPr>
        <p:spPr>
          <a:xfrm>
            <a:off x="4070492" y="2807682"/>
            <a:ext cx="2657860" cy="1384995"/>
          </a:xfrm>
          <a:prstGeom prst="rect">
            <a:avLst/>
          </a:prstGeom>
          <a:noFill/>
        </p:spPr>
        <p:txBody>
          <a:bodyPr wrap="square" rtlCol="0">
            <a:spAutoFit/>
          </a:bodyPr>
          <a:lstStyle/>
          <a:p>
            <a:pPr algn="ctr"/>
            <a:r>
              <a:rPr lang="de-DE" sz="2800" dirty="0" smtClean="0"/>
              <a:t>Individuelle Förderung am EBK Neuss</a:t>
            </a:r>
          </a:p>
        </p:txBody>
      </p:sp>
      <p:sp>
        <p:nvSpPr>
          <p:cNvPr id="20" name="Gleichschenkliges Dreieck 19"/>
          <p:cNvSpPr/>
          <p:nvPr/>
        </p:nvSpPr>
        <p:spPr>
          <a:xfrm rot="5196310">
            <a:off x="3891509" y="4933299"/>
            <a:ext cx="760611" cy="245613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7" name="Textfeld 26"/>
          <p:cNvSpPr txBox="1"/>
          <p:nvPr/>
        </p:nvSpPr>
        <p:spPr>
          <a:xfrm rot="21325102">
            <a:off x="2967563" y="5989570"/>
            <a:ext cx="1600749" cy="400110"/>
          </a:xfrm>
          <a:prstGeom prst="rect">
            <a:avLst/>
          </a:prstGeom>
          <a:noFill/>
        </p:spPr>
        <p:txBody>
          <a:bodyPr wrap="square" rtlCol="0">
            <a:spAutoFit/>
          </a:bodyPr>
          <a:lstStyle/>
          <a:p>
            <a:pPr algn="ctr"/>
            <a:r>
              <a:rPr lang="de-DE" sz="2000" dirty="0" smtClean="0">
                <a:solidFill>
                  <a:schemeClr val="bg1"/>
                </a:solidFill>
              </a:rPr>
              <a:t>Standards</a:t>
            </a:r>
            <a:endParaRPr lang="de-DE" sz="2000" dirty="0">
              <a:solidFill>
                <a:schemeClr val="bg1"/>
              </a:solidFill>
            </a:endParaRPr>
          </a:p>
        </p:txBody>
      </p:sp>
      <p:sp>
        <p:nvSpPr>
          <p:cNvPr id="30" name="Pfeil nach unten 29"/>
          <p:cNvSpPr/>
          <p:nvPr/>
        </p:nvSpPr>
        <p:spPr>
          <a:xfrm rot="15122055">
            <a:off x="7895072" y="2235838"/>
            <a:ext cx="1169892" cy="62242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Abgerundete rechteckige Legende 1"/>
          <p:cNvSpPr/>
          <p:nvPr/>
        </p:nvSpPr>
        <p:spPr>
          <a:xfrm>
            <a:off x="343364" y="2148907"/>
            <a:ext cx="1878427" cy="2169457"/>
          </a:xfrm>
          <a:prstGeom prst="wedgeRoundRectCallout">
            <a:avLst>
              <a:gd name="adj1" fmla="val 87577"/>
              <a:gd name="adj2" fmla="val 12228"/>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smtClean="0">
                <a:solidFill>
                  <a:schemeClr val="tx1"/>
                </a:solidFill>
              </a:rPr>
              <a:t>Analyse, inwiefern wir den vielschichtigen Potenzialen und Bedürfnissen der Schülerinnen und Schüler gerecht werden.</a:t>
            </a:r>
            <a:endParaRPr lang="de-DE" sz="1600" dirty="0">
              <a:solidFill>
                <a:schemeClr val="tx1"/>
              </a:solidFill>
            </a:endParaRPr>
          </a:p>
        </p:txBody>
      </p:sp>
      <p:sp>
        <p:nvSpPr>
          <p:cNvPr id="19" name="Abgerundete rechteckige Legende 18"/>
          <p:cNvSpPr/>
          <p:nvPr/>
        </p:nvSpPr>
        <p:spPr>
          <a:xfrm>
            <a:off x="343365" y="660438"/>
            <a:ext cx="3665370" cy="1094872"/>
          </a:xfrm>
          <a:prstGeom prst="wedgeRoundRectCallout">
            <a:avLst>
              <a:gd name="adj1" fmla="val 41957"/>
              <a:gd name="adj2" fmla="val 74697"/>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smtClean="0">
                <a:solidFill>
                  <a:schemeClr val="tx1"/>
                </a:solidFill>
              </a:rPr>
              <a:t>Ursachen für die Ergebnisse der Analyse werden untersucht. Wo liegt der Bedarf an individueller Förderung? (Defizit bei Lehrern laut Pisa)</a:t>
            </a:r>
            <a:endParaRPr lang="de-DE" sz="1600" dirty="0">
              <a:solidFill>
                <a:schemeClr val="tx1"/>
              </a:solidFill>
            </a:endParaRPr>
          </a:p>
        </p:txBody>
      </p:sp>
      <p:sp>
        <p:nvSpPr>
          <p:cNvPr id="21" name="Abgerundete rechteckige Legende 20"/>
          <p:cNvSpPr/>
          <p:nvPr/>
        </p:nvSpPr>
        <p:spPr>
          <a:xfrm>
            <a:off x="8314053" y="3553720"/>
            <a:ext cx="3185690" cy="977200"/>
          </a:xfrm>
          <a:prstGeom prst="wedgeRoundRectCallout">
            <a:avLst>
              <a:gd name="adj1" fmla="val -67717"/>
              <a:gd name="adj2" fmla="val -32507"/>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smtClean="0">
                <a:solidFill>
                  <a:schemeClr val="tx1"/>
                </a:solidFill>
              </a:rPr>
              <a:t>Mit welchen bewährten Methoden können wir dem individuellen Förderbedarf effektiv begegnen?</a:t>
            </a:r>
            <a:endParaRPr lang="de-DE" sz="1600" dirty="0">
              <a:solidFill>
                <a:schemeClr val="tx1"/>
              </a:solidFill>
            </a:endParaRPr>
          </a:p>
        </p:txBody>
      </p:sp>
      <p:sp>
        <p:nvSpPr>
          <p:cNvPr id="22" name="Abgerundete rechteckige Legende 21"/>
          <p:cNvSpPr/>
          <p:nvPr/>
        </p:nvSpPr>
        <p:spPr>
          <a:xfrm>
            <a:off x="7516169" y="5431943"/>
            <a:ext cx="2925011" cy="1238452"/>
          </a:xfrm>
          <a:prstGeom prst="wedgeRoundRectCallout">
            <a:avLst>
              <a:gd name="adj1" fmla="val -71122"/>
              <a:gd name="adj2" fmla="val -56297"/>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smtClean="0">
                <a:solidFill>
                  <a:schemeClr val="tx1"/>
                </a:solidFill>
              </a:rPr>
              <a:t>Die erarbeiteten Methoden können wir gezielt im Sinne der individuellen Förderung in den Schulalltag einbringen und ausprobieren.</a:t>
            </a:r>
            <a:endParaRPr lang="de-DE" sz="1600" dirty="0">
              <a:solidFill>
                <a:schemeClr val="tx1"/>
              </a:solidFill>
            </a:endParaRPr>
          </a:p>
        </p:txBody>
      </p:sp>
      <p:sp>
        <p:nvSpPr>
          <p:cNvPr id="23" name="Abgerundete rechteckige Legende 22"/>
          <p:cNvSpPr/>
          <p:nvPr/>
        </p:nvSpPr>
        <p:spPr>
          <a:xfrm>
            <a:off x="282983" y="5233163"/>
            <a:ext cx="2524367" cy="1098327"/>
          </a:xfrm>
          <a:prstGeom prst="wedgeRoundRectCallout">
            <a:avLst>
              <a:gd name="adj1" fmla="val 63403"/>
              <a:gd name="adj2" fmla="val 31326"/>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smtClean="0">
                <a:solidFill>
                  <a:schemeClr val="tx1"/>
                </a:solidFill>
              </a:rPr>
              <a:t>Durch Manifestierung von erfolgreichen Methoden in Standards wird der Erfolg nachhaltig sichergestellt.</a:t>
            </a:r>
            <a:endParaRPr lang="de-DE" sz="1600" dirty="0">
              <a:solidFill>
                <a:schemeClr val="tx1"/>
              </a:solidFill>
            </a:endParaRPr>
          </a:p>
        </p:txBody>
      </p:sp>
      <p:sp>
        <p:nvSpPr>
          <p:cNvPr id="25" name="Textfeld 24"/>
          <p:cNvSpPr txBox="1"/>
          <p:nvPr/>
        </p:nvSpPr>
        <p:spPr>
          <a:xfrm>
            <a:off x="4299739" y="142850"/>
            <a:ext cx="2232086" cy="584775"/>
          </a:xfrm>
          <a:prstGeom prst="rect">
            <a:avLst/>
          </a:prstGeom>
          <a:noFill/>
        </p:spPr>
        <p:txBody>
          <a:bodyPr wrap="none" rtlCol="0">
            <a:spAutoFit/>
          </a:bodyPr>
          <a:lstStyle/>
          <a:p>
            <a:pPr algn="ctr"/>
            <a:r>
              <a:rPr lang="de-DE" sz="3200" b="1" dirty="0" smtClean="0">
                <a:solidFill>
                  <a:schemeClr val="accent5">
                    <a:lumMod val="50000"/>
                  </a:schemeClr>
                </a:solidFill>
              </a:rPr>
              <a:t>Erklärungen</a:t>
            </a:r>
            <a:endParaRPr lang="de-DE" sz="3200" b="1" dirty="0">
              <a:solidFill>
                <a:schemeClr val="accent5">
                  <a:lumMod val="50000"/>
                </a:schemeClr>
              </a:solidFill>
            </a:endParaRPr>
          </a:p>
        </p:txBody>
      </p:sp>
      <p:pic>
        <p:nvPicPr>
          <p:cNvPr id="26" name="Picture 2" descr="http://www.berufskolleg-marienberg.de/bilder/Logos/Logo_ab_2011/logo-transparent-klein.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814795" y="5441064"/>
            <a:ext cx="1085850" cy="1104901"/>
          </a:xfrm>
          <a:prstGeom prst="rect">
            <a:avLst/>
          </a:prstGeom>
          <a:noFill/>
          <a:extLst>
            <a:ext uri="{909E8E84-426E-40DD-AFC4-6F175D3DCCD1}">
              <a14:hiddenFill xmlns:a14="http://schemas.microsoft.com/office/drawing/2010/main" xmlns="">
                <a:solidFill>
                  <a:srgbClr val="FFFFFF"/>
                </a:solidFill>
              </a14:hiddenFill>
            </a:ext>
          </a:extLst>
        </p:spPr>
      </p:pic>
      <p:sp>
        <p:nvSpPr>
          <p:cNvPr id="32" name="Textfeld 31"/>
          <p:cNvSpPr txBox="1"/>
          <p:nvPr/>
        </p:nvSpPr>
        <p:spPr>
          <a:xfrm>
            <a:off x="8989016" y="499352"/>
            <a:ext cx="3046102" cy="3108543"/>
          </a:xfrm>
          <a:prstGeom prst="rect">
            <a:avLst/>
          </a:prstGeom>
          <a:noFill/>
        </p:spPr>
        <p:txBody>
          <a:bodyPr wrap="square" rtlCol="0">
            <a:spAutoFit/>
          </a:bodyPr>
          <a:lstStyle/>
          <a:p>
            <a:r>
              <a:rPr lang="de-DE" i="1" dirty="0" smtClean="0"/>
              <a:t>„Individuelles Fördern bedeutet, jeder Schülerin und jedem Schüler die Chance zu geben, ihr bzw. sein motorisches, intellektuelles, emotionales und soziales Potential umfassend zu entwickeln und sie bzw. ihn dabei durch geeignete Maßnahmen zu unterstützen.“</a:t>
            </a:r>
          </a:p>
          <a:p>
            <a:pPr algn="r"/>
            <a:r>
              <a:rPr lang="de-DE" sz="1600" dirty="0"/>
              <a:t>i</a:t>
            </a:r>
            <a:r>
              <a:rPr lang="de-DE" sz="1600" dirty="0" smtClean="0"/>
              <a:t>n: Hilbert Meyer</a:t>
            </a:r>
            <a:endParaRPr lang="de-DE" sz="1600" dirty="0"/>
          </a:p>
        </p:txBody>
      </p:sp>
    </p:spTree>
    <p:extLst>
      <p:ext uri="{BB962C8B-B14F-4D97-AF65-F5344CB8AC3E}">
        <p14:creationId xmlns:p14="http://schemas.microsoft.com/office/powerpoint/2010/main" xmlns="" val="6292891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Freihandform 27"/>
          <p:cNvSpPr/>
          <p:nvPr/>
        </p:nvSpPr>
        <p:spPr>
          <a:xfrm>
            <a:off x="2649071" y="5015753"/>
            <a:ext cx="7960658" cy="1680882"/>
          </a:xfrm>
          <a:custGeom>
            <a:avLst/>
            <a:gdLst>
              <a:gd name="connsiteX0" fmla="*/ 0 w 7960658"/>
              <a:gd name="connsiteY0" fmla="*/ 1680882 h 1680882"/>
              <a:gd name="connsiteX1" fmla="*/ 7906870 w 7960658"/>
              <a:gd name="connsiteY1" fmla="*/ 0 h 1680882"/>
              <a:gd name="connsiteX2" fmla="*/ 7960658 w 7960658"/>
              <a:gd name="connsiteY2" fmla="*/ 242047 h 1680882"/>
              <a:gd name="connsiteX3" fmla="*/ 1371600 w 7960658"/>
              <a:gd name="connsiteY3" fmla="*/ 1680882 h 1680882"/>
              <a:gd name="connsiteX4" fmla="*/ 0 w 7960658"/>
              <a:gd name="connsiteY4" fmla="*/ 1680882 h 16808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60658" h="1680882">
                <a:moveTo>
                  <a:pt x="0" y="1680882"/>
                </a:moveTo>
                <a:lnTo>
                  <a:pt x="7906870" y="0"/>
                </a:lnTo>
                <a:lnTo>
                  <a:pt x="7960658" y="242047"/>
                </a:lnTo>
                <a:lnTo>
                  <a:pt x="1371600" y="1680882"/>
                </a:lnTo>
                <a:lnTo>
                  <a:pt x="0" y="1680882"/>
                </a:lnTo>
                <a:close/>
              </a:path>
            </a:pathLst>
          </a:custGeom>
          <a:pattFill prst="ltUpDi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 name="Gerader Verbinder 4"/>
          <p:cNvCxnSpPr/>
          <p:nvPr/>
        </p:nvCxnSpPr>
        <p:spPr>
          <a:xfrm flipV="1">
            <a:off x="2649071" y="5020233"/>
            <a:ext cx="7933764" cy="1683204"/>
          </a:xfrm>
          <a:prstGeom prst="line">
            <a:avLst/>
          </a:prstGeom>
        </p:spPr>
        <p:style>
          <a:lnRef idx="1">
            <a:schemeClr val="accent1"/>
          </a:lnRef>
          <a:fillRef idx="0">
            <a:schemeClr val="accent1"/>
          </a:fillRef>
          <a:effectRef idx="0">
            <a:schemeClr val="accent1"/>
          </a:effectRef>
          <a:fontRef idx="minor">
            <a:schemeClr val="tx1"/>
          </a:fontRef>
        </p:style>
      </p:cxnSp>
      <p:sp>
        <p:nvSpPr>
          <p:cNvPr id="8" name="Rad 7"/>
          <p:cNvSpPr/>
          <p:nvPr/>
        </p:nvSpPr>
        <p:spPr>
          <a:xfrm>
            <a:off x="2810437" y="900951"/>
            <a:ext cx="5163671" cy="5163671"/>
          </a:xfrm>
          <a:prstGeom prst="donut">
            <a:avLst>
              <a:gd name="adj" fmla="val 1915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9" name="Freihandform 8"/>
          <p:cNvSpPr/>
          <p:nvPr/>
        </p:nvSpPr>
        <p:spPr>
          <a:xfrm rot="12700261">
            <a:off x="3036499" y="2230644"/>
            <a:ext cx="1200409" cy="329536"/>
          </a:xfrm>
          <a:custGeom>
            <a:avLst/>
            <a:gdLst>
              <a:gd name="connsiteX0" fmla="*/ 0 w 1465729"/>
              <a:gd name="connsiteY0" fmla="*/ 0 h 295835"/>
              <a:gd name="connsiteX1" fmla="*/ 739588 w 1465729"/>
              <a:gd name="connsiteY1" fmla="*/ 295835 h 295835"/>
              <a:gd name="connsiteX2" fmla="*/ 1465729 w 1465729"/>
              <a:gd name="connsiteY2" fmla="*/ 0 h 295835"/>
            </a:gdLst>
            <a:ahLst/>
            <a:cxnLst>
              <a:cxn ang="0">
                <a:pos x="connsiteX0" y="connsiteY0"/>
              </a:cxn>
              <a:cxn ang="0">
                <a:pos x="connsiteX1" y="connsiteY1"/>
              </a:cxn>
              <a:cxn ang="0">
                <a:pos x="connsiteX2" y="connsiteY2"/>
              </a:cxn>
            </a:cxnLst>
            <a:rect l="l" t="t" r="r" b="b"/>
            <a:pathLst>
              <a:path w="1465729" h="295835">
                <a:moveTo>
                  <a:pt x="0" y="0"/>
                </a:moveTo>
                <a:lnTo>
                  <a:pt x="739588" y="295835"/>
                </a:lnTo>
                <a:lnTo>
                  <a:pt x="1465729" y="0"/>
                </a:lnTo>
              </a:path>
            </a:pathLst>
          </a:cu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Freihandform 9"/>
          <p:cNvSpPr/>
          <p:nvPr/>
        </p:nvSpPr>
        <p:spPr>
          <a:xfrm rot="18100261">
            <a:off x="6093466" y="1697246"/>
            <a:ext cx="1200409" cy="329536"/>
          </a:xfrm>
          <a:custGeom>
            <a:avLst/>
            <a:gdLst>
              <a:gd name="connsiteX0" fmla="*/ 0 w 1465729"/>
              <a:gd name="connsiteY0" fmla="*/ 0 h 295835"/>
              <a:gd name="connsiteX1" fmla="*/ 739588 w 1465729"/>
              <a:gd name="connsiteY1" fmla="*/ 295835 h 295835"/>
              <a:gd name="connsiteX2" fmla="*/ 1465729 w 1465729"/>
              <a:gd name="connsiteY2" fmla="*/ 0 h 295835"/>
            </a:gdLst>
            <a:ahLst/>
            <a:cxnLst>
              <a:cxn ang="0">
                <a:pos x="connsiteX0" y="connsiteY0"/>
              </a:cxn>
              <a:cxn ang="0">
                <a:pos x="connsiteX1" y="connsiteY1"/>
              </a:cxn>
              <a:cxn ang="0">
                <a:pos x="connsiteX2" y="connsiteY2"/>
              </a:cxn>
            </a:cxnLst>
            <a:rect l="l" t="t" r="r" b="b"/>
            <a:pathLst>
              <a:path w="1465729" h="295835">
                <a:moveTo>
                  <a:pt x="0" y="0"/>
                </a:moveTo>
                <a:lnTo>
                  <a:pt x="739588" y="295835"/>
                </a:lnTo>
                <a:lnTo>
                  <a:pt x="1465729" y="0"/>
                </a:lnTo>
              </a:path>
            </a:pathLst>
          </a:cu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Freihandform 10"/>
          <p:cNvSpPr/>
          <p:nvPr/>
        </p:nvSpPr>
        <p:spPr>
          <a:xfrm rot="1900261">
            <a:off x="6577561" y="4400102"/>
            <a:ext cx="1200409" cy="329536"/>
          </a:xfrm>
          <a:custGeom>
            <a:avLst/>
            <a:gdLst>
              <a:gd name="connsiteX0" fmla="*/ 0 w 1465729"/>
              <a:gd name="connsiteY0" fmla="*/ 0 h 295835"/>
              <a:gd name="connsiteX1" fmla="*/ 739588 w 1465729"/>
              <a:gd name="connsiteY1" fmla="*/ 295835 h 295835"/>
              <a:gd name="connsiteX2" fmla="*/ 1465729 w 1465729"/>
              <a:gd name="connsiteY2" fmla="*/ 0 h 295835"/>
            </a:gdLst>
            <a:ahLst/>
            <a:cxnLst>
              <a:cxn ang="0">
                <a:pos x="connsiteX0" y="connsiteY0"/>
              </a:cxn>
              <a:cxn ang="0">
                <a:pos x="connsiteX1" y="connsiteY1"/>
              </a:cxn>
              <a:cxn ang="0">
                <a:pos x="connsiteX2" y="connsiteY2"/>
              </a:cxn>
            </a:cxnLst>
            <a:rect l="l" t="t" r="r" b="b"/>
            <a:pathLst>
              <a:path w="1465729" h="295835">
                <a:moveTo>
                  <a:pt x="0" y="0"/>
                </a:moveTo>
                <a:lnTo>
                  <a:pt x="739588" y="295835"/>
                </a:lnTo>
                <a:lnTo>
                  <a:pt x="1465729" y="0"/>
                </a:lnTo>
              </a:path>
            </a:pathLst>
          </a:cu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Freihandform 11"/>
          <p:cNvSpPr/>
          <p:nvPr/>
        </p:nvSpPr>
        <p:spPr>
          <a:xfrm rot="7300261">
            <a:off x="3589451" y="4991772"/>
            <a:ext cx="1200409" cy="329536"/>
          </a:xfrm>
          <a:custGeom>
            <a:avLst/>
            <a:gdLst>
              <a:gd name="connsiteX0" fmla="*/ 0 w 1465729"/>
              <a:gd name="connsiteY0" fmla="*/ 0 h 295835"/>
              <a:gd name="connsiteX1" fmla="*/ 739588 w 1465729"/>
              <a:gd name="connsiteY1" fmla="*/ 295835 h 295835"/>
              <a:gd name="connsiteX2" fmla="*/ 1465729 w 1465729"/>
              <a:gd name="connsiteY2" fmla="*/ 0 h 295835"/>
            </a:gdLst>
            <a:ahLst/>
            <a:cxnLst>
              <a:cxn ang="0">
                <a:pos x="connsiteX0" y="connsiteY0"/>
              </a:cxn>
              <a:cxn ang="0">
                <a:pos x="connsiteX1" y="connsiteY1"/>
              </a:cxn>
              <a:cxn ang="0">
                <a:pos x="connsiteX2" y="connsiteY2"/>
              </a:cxn>
            </a:cxnLst>
            <a:rect l="l" t="t" r="r" b="b"/>
            <a:pathLst>
              <a:path w="1465729" h="295835">
                <a:moveTo>
                  <a:pt x="0" y="0"/>
                </a:moveTo>
                <a:lnTo>
                  <a:pt x="739588" y="295835"/>
                </a:lnTo>
                <a:lnTo>
                  <a:pt x="1465729" y="0"/>
                </a:lnTo>
              </a:path>
            </a:pathLst>
          </a:cu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Textfeld 12"/>
          <p:cNvSpPr txBox="1"/>
          <p:nvPr/>
        </p:nvSpPr>
        <p:spPr>
          <a:xfrm rot="20734279">
            <a:off x="3428098" y="962440"/>
            <a:ext cx="3025508" cy="1015663"/>
          </a:xfrm>
          <a:prstGeom prst="rect">
            <a:avLst/>
          </a:prstGeom>
          <a:noFill/>
        </p:spPr>
        <p:txBody>
          <a:bodyPr wrap="square" rtlCol="0">
            <a:spAutoFit/>
          </a:bodyPr>
          <a:lstStyle/>
          <a:p>
            <a:pPr algn="ctr"/>
            <a:r>
              <a:rPr lang="de-DE" sz="2000" dirty="0" smtClean="0">
                <a:solidFill>
                  <a:schemeClr val="bg1"/>
                </a:solidFill>
              </a:rPr>
              <a:t>Individuellen </a:t>
            </a:r>
            <a:br>
              <a:rPr lang="de-DE" sz="2000" dirty="0" smtClean="0">
                <a:solidFill>
                  <a:schemeClr val="bg1"/>
                </a:solidFill>
              </a:rPr>
            </a:br>
            <a:r>
              <a:rPr lang="de-DE" sz="2000" dirty="0" smtClean="0">
                <a:solidFill>
                  <a:schemeClr val="bg1"/>
                </a:solidFill>
              </a:rPr>
              <a:t>Förderbedarf diagnostizieren</a:t>
            </a:r>
            <a:endParaRPr lang="de-DE" sz="2000" dirty="0">
              <a:solidFill>
                <a:schemeClr val="bg1"/>
              </a:solidFill>
            </a:endParaRPr>
          </a:p>
        </p:txBody>
      </p:sp>
      <p:sp>
        <p:nvSpPr>
          <p:cNvPr id="14" name="Textfeld 13"/>
          <p:cNvSpPr txBox="1"/>
          <p:nvPr/>
        </p:nvSpPr>
        <p:spPr>
          <a:xfrm rot="4534279">
            <a:off x="6396639" y="2733111"/>
            <a:ext cx="1981750" cy="707886"/>
          </a:xfrm>
          <a:prstGeom prst="rect">
            <a:avLst/>
          </a:prstGeom>
          <a:noFill/>
        </p:spPr>
        <p:txBody>
          <a:bodyPr wrap="square" rtlCol="0">
            <a:spAutoFit/>
          </a:bodyPr>
          <a:lstStyle/>
          <a:p>
            <a:pPr algn="ctr"/>
            <a:r>
              <a:rPr lang="de-DE" sz="2000" dirty="0" smtClean="0">
                <a:solidFill>
                  <a:schemeClr val="bg1"/>
                </a:solidFill>
              </a:rPr>
              <a:t>Methoden ableiten</a:t>
            </a:r>
            <a:endParaRPr lang="de-DE" sz="2000" dirty="0">
              <a:solidFill>
                <a:schemeClr val="bg1"/>
              </a:solidFill>
            </a:endParaRPr>
          </a:p>
        </p:txBody>
      </p:sp>
      <p:sp>
        <p:nvSpPr>
          <p:cNvPr id="15" name="Textfeld 14"/>
          <p:cNvSpPr txBox="1"/>
          <p:nvPr/>
        </p:nvSpPr>
        <p:spPr>
          <a:xfrm rot="20734279">
            <a:off x="4631977" y="5096078"/>
            <a:ext cx="2502847" cy="707886"/>
          </a:xfrm>
          <a:prstGeom prst="rect">
            <a:avLst/>
          </a:prstGeom>
          <a:noFill/>
        </p:spPr>
        <p:txBody>
          <a:bodyPr wrap="square" rtlCol="0">
            <a:spAutoFit/>
          </a:bodyPr>
          <a:lstStyle/>
          <a:p>
            <a:pPr algn="ctr"/>
            <a:r>
              <a:rPr lang="de-DE" sz="2000" dirty="0" smtClean="0">
                <a:solidFill>
                  <a:schemeClr val="bg1"/>
                </a:solidFill>
              </a:rPr>
              <a:t>Im Schulalltag umsetzen</a:t>
            </a:r>
            <a:endParaRPr lang="de-DE" sz="2000" dirty="0">
              <a:solidFill>
                <a:schemeClr val="bg1"/>
              </a:solidFill>
            </a:endParaRPr>
          </a:p>
        </p:txBody>
      </p:sp>
      <p:sp>
        <p:nvSpPr>
          <p:cNvPr id="16" name="Textfeld 15"/>
          <p:cNvSpPr txBox="1"/>
          <p:nvPr/>
        </p:nvSpPr>
        <p:spPr>
          <a:xfrm rot="4534279">
            <a:off x="2428179" y="3569878"/>
            <a:ext cx="1981750" cy="707886"/>
          </a:xfrm>
          <a:prstGeom prst="rect">
            <a:avLst/>
          </a:prstGeom>
          <a:noFill/>
        </p:spPr>
        <p:txBody>
          <a:bodyPr wrap="square" rtlCol="0">
            <a:spAutoFit/>
          </a:bodyPr>
          <a:lstStyle/>
          <a:p>
            <a:pPr algn="ctr"/>
            <a:r>
              <a:rPr lang="de-DE" sz="2000" dirty="0" smtClean="0">
                <a:solidFill>
                  <a:schemeClr val="bg1"/>
                </a:solidFill>
              </a:rPr>
              <a:t>Fortschritte evaluieren</a:t>
            </a:r>
            <a:endParaRPr lang="de-DE" sz="2000" dirty="0">
              <a:solidFill>
                <a:schemeClr val="bg1"/>
              </a:solidFill>
            </a:endParaRPr>
          </a:p>
        </p:txBody>
      </p:sp>
      <p:sp>
        <p:nvSpPr>
          <p:cNvPr id="17" name="Textfeld 16"/>
          <p:cNvSpPr txBox="1"/>
          <p:nvPr/>
        </p:nvSpPr>
        <p:spPr>
          <a:xfrm>
            <a:off x="4070492" y="2807682"/>
            <a:ext cx="2657860" cy="1384995"/>
          </a:xfrm>
          <a:prstGeom prst="rect">
            <a:avLst/>
          </a:prstGeom>
          <a:noFill/>
        </p:spPr>
        <p:txBody>
          <a:bodyPr wrap="square" rtlCol="0">
            <a:spAutoFit/>
          </a:bodyPr>
          <a:lstStyle/>
          <a:p>
            <a:pPr algn="ctr"/>
            <a:r>
              <a:rPr lang="de-DE" sz="2800" dirty="0" smtClean="0"/>
              <a:t>Individuelle Förderung am EBK Neuss</a:t>
            </a:r>
          </a:p>
        </p:txBody>
      </p:sp>
      <p:sp>
        <p:nvSpPr>
          <p:cNvPr id="20" name="Gleichschenkliges Dreieck 19"/>
          <p:cNvSpPr/>
          <p:nvPr/>
        </p:nvSpPr>
        <p:spPr>
          <a:xfrm rot="5196310">
            <a:off x="3891509" y="4933299"/>
            <a:ext cx="760611" cy="245613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7" name="Textfeld 26"/>
          <p:cNvSpPr txBox="1"/>
          <p:nvPr/>
        </p:nvSpPr>
        <p:spPr>
          <a:xfrm rot="21325102">
            <a:off x="2967563" y="5989570"/>
            <a:ext cx="1600749" cy="400110"/>
          </a:xfrm>
          <a:prstGeom prst="rect">
            <a:avLst/>
          </a:prstGeom>
          <a:noFill/>
        </p:spPr>
        <p:txBody>
          <a:bodyPr wrap="square" rtlCol="0">
            <a:spAutoFit/>
          </a:bodyPr>
          <a:lstStyle/>
          <a:p>
            <a:pPr algn="ctr"/>
            <a:r>
              <a:rPr lang="de-DE" sz="2000" dirty="0" smtClean="0">
                <a:solidFill>
                  <a:schemeClr val="bg1"/>
                </a:solidFill>
              </a:rPr>
              <a:t>Standards</a:t>
            </a:r>
            <a:endParaRPr lang="de-DE" sz="2000" dirty="0">
              <a:solidFill>
                <a:schemeClr val="bg1"/>
              </a:solidFill>
            </a:endParaRPr>
          </a:p>
        </p:txBody>
      </p:sp>
      <p:sp>
        <p:nvSpPr>
          <p:cNvPr id="30" name="Pfeil nach unten 29"/>
          <p:cNvSpPr/>
          <p:nvPr/>
        </p:nvSpPr>
        <p:spPr>
          <a:xfrm rot="15122055">
            <a:off x="7895072" y="2235838"/>
            <a:ext cx="1169892" cy="62242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Abgerundete rechteckige Legende 1"/>
          <p:cNvSpPr/>
          <p:nvPr/>
        </p:nvSpPr>
        <p:spPr>
          <a:xfrm>
            <a:off x="221457" y="2468692"/>
            <a:ext cx="2328153" cy="814626"/>
          </a:xfrm>
          <a:prstGeom prst="wedgeRoundRectCallout">
            <a:avLst>
              <a:gd name="adj1" fmla="val 69228"/>
              <a:gd name="adj2" fmla="val 36961"/>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1600" dirty="0" smtClean="0">
                <a:solidFill>
                  <a:schemeClr val="tx1"/>
                </a:solidFill>
              </a:rPr>
              <a:t>Evaluation Apr.-Jul. 2013</a:t>
            </a:r>
          </a:p>
          <a:p>
            <a:r>
              <a:rPr lang="de-DE" sz="1600" dirty="0" smtClean="0">
                <a:solidFill>
                  <a:schemeClr val="tx1"/>
                </a:solidFill>
              </a:rPr>
              <a:t>Jahresvergleich 2012/13 </a:t>
            </a:r>
            <a:endParaRPr lang="de-DE" sz="1600" dirty="0">
              <a:solidFill>
                <a:schemeClr val="tx1"/>
              </a:solidFill>
            </a:endParaRPr>
          </a:p>
        </p:txBody>
      </p:sp>
      <p:sp>
        <p:nvSpPr>
          <p:cNvPr id="19" name="Abgerundete rechteckige Legende 18"/>
          <p:cNvSpPr/>
          <p:nvPr/>
        </p:nvSpPr>
        <p:spPr>
          <a:xfrm>
            <a:off x="343365" y="841007"/>
            <a:ext cx="3665370" cy="756312"/>
          </a:xfrm>
          <a:prstGeom prst="wedgeRoundRectCallout">
            <a:avLst>
              <a:gd name="adj1" fmla="val 42576"/>
              <a:gd name="adj2" fmla="val 85255"/>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1600" dirty="0" smtClean="0">
                <a:solidFill>
                  <a:schemeClr val="tx1"/>
                </a:solidFill>
              </a:rPr>
              <a:t>Fortbildung: 3.7.2013 (Diagnostizieren)</a:t>
            </a:r>
          </a:p>
          <a:p>
            <a:r>
              <a:rPr lang="de-DE" sz="1600" dirty="0" smtClean="0">
                <a:solidFill>
                  <a:schemeClr val="tx1"/>
                </a:solidFill>
              </a:rPr>
              <a:t>Fortbildung: 11.9.2013 (Diagnostizieren)</a:t>
            </a:r>
            <a:endParaRPr lang="de-DE" sz="1600" dirty="0">
              <a:solidFill>
                <a:schemeClr val="tx1"/>
              </a:solidFill>
            </a:endParaRPr>
          </a:p>
        </p:txBody>
      </p:sp>
      <p:sp>
        <p:nvSpPr>
          <p:cNvPr id="21" name="Abgerundete rechteckige Legende 20"/>
          <p:cNvSpPr/>
          <p:nvPr/>
        </p:nvSpPr>
        <p:spPr>
          <a:xfrm>
            <a:off x="8314053" y="3553720"/>
            <a:ext cx="3690784" cy="977200"/>
          </a:xfrm>
          <a:prstGeom prst="wedgeRoundRectCallout">
            <a:avLst>
              <a:gd name="adj1" fmla="val -67717"/>
              <a:gd name="adj2" fmla="val -32507"/>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1600" dirty="0" smtClean="0">
                <a:solidFill>
                  <a:schemeClr val="tx1"/>
                </a:solidFill>
              </a:rPr>
              <a:t>Fortbildung: 23.3.2011 (</a:t>
            </a:r>
            <a:r>
              <a:rPr lang="de-DE" sz="1600" dirty="0" err="1" smtClean="0">
                <a:solidFill>
                  <a:schemeClr val="tx1"/>
                </a:solidFill>
              </a:rPr>
              <a:t>koop</a:t>
            </a:r>
            <a:r>
              <a:rPr lang="de-DE" sz="1600" dirty="0" smtClean="0">
                <a:solidFill>
                  <a:schemeClr val="tx1"/>
                </a:solidFill>
              </a:rPr>
              <a:t>. Lernen)</a:t>
            </a:r>
          </a:p>
          <a:p>
            <a:r>
              <a:rPr lang="de-DE" sz="1600" dirty="0" smtClean="0">
                <a:solidFill>
                  <a:schemeClr val="tx1"/>
                </a:solidFill>
              </a:rPr>
              <a:t>Fortbildung: 5.9.2011 (</a:t>
            </a:r>
            <a:r>
              <a:rPr lang="de-DE" sz="1600" dirty="0" err="1" smtClean="0">
                <a:solidFill>
                  <a:schemeClr val="tx1"/>
                </a:solidFill>
              </a:rPr>
              <a:t>koop</a:t>
            </a:r>
            <a:r>
              <a:rPr lang="de-DE" sz="1600" dirty="0" smtClean="0">
                <a:solidFill>
                  <a:schemeClr val="tx1"/>
                </a:solidFill>
              </a:rPr>
              <a:t>. Lernen)</a:t>
            </a:r>
          </a:p>
          <a:p>
            <a:r>
              <a:rPr lang="de-DE" sz="1600" dirty="0" smtClean="0">
                <a:solidFill>
                  <a:schemeClr val="tx1"/>
                </a:solidFill>
              </a:rPr>
              <a:t>Fortbildung: 4.10.2013 (Binnendifferenz.)</a:t>
            </a:r>
            <a:endParaRPr lang="de-DE" sz="1600" dirty="0">
              <a:solidFill>
                <a:schemeClr val="tx1"/>
              </a:solidFill>
            </a:endParaRPr>
          </a:p>
        </p:txBody>
      </p:sp>
      <p:sp>
        <p:nvSpPr>
          <p:cNvPr id="22" name="Abgerundete rechteckige Legende 21"/>
          <p:cNvSpPr/>
          <p:nvPr/>
        </p:nvSpPr>
        <p:spPr>
          <a:xfrm>
            <a:off x="164774" y="4726760"/>
            <a:ext cx="2484298" cy="1760043"/>
          </a:xfrm>
          <a:prstGeom prst="wedgeRoundRectCallout">
            <a:avLst>
              <a:gd name="adj1" fmla="val 70122"/>
              <a:gd name="adj2" fmla="val 29381"/>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de-DE" sz="1600" dirty="0" smtClean="0">
                <a:solidFill>
                  <a:schemeClr val="tx1"/>
                </a:solidFill>
              </a:rPr>
              <a:t>Regelmäßige </a:t>
            </a:r>
            <a:r>
              <a:rPr lang="de-DE" sz="1600" dirty="0" err="1" smtClean="0">
                <a:solidFill>
                  <a:schemeClr val="tx1"/>
                </a:solidFill>
              </a:rPr>
              <a:t>EPG‘s</a:t>
            </a:r>
            <a:r>
              <a:rPr lang="de-DE" sz="1600" dirty="0" smtClean="0">
                <a:solidFill>
                  <a:schemeClr val="tx1"/>
                </a:solidFill>
              </a:rPr>
              <a:t> in allen Bildungsgängen</a:t>
            </a:r>
          </a:p>
          <a:p>
            <a:pPr marL="285750" indent="-285750">
              <a:buFont typeface="Arial" panose="020B0604020202020204" pitchFamily="34" charset="0"/>
              <a:buChar char="•"/>
            </a:pPr>
            <a:r>
              <a:rPr lang="de-DE" sz="1600" dirty="0" smtClean="0">
                <a:solidFill>
                  <a:schemeClr val="tx1"/>
                </a:solidFill>
              </a:rPr>
              <a:t>Individuelle Förderempfehlung bei Klausur-Bewertungsbögen</a:t>
            </a:r>
          </a:p>
          <a:p>
            <a:pPr marL="285750" indent="-285750">
              <a:buFont typeface="Arial" panose="020B0604020202020204" pitchFamily="34" charset="0"/>
              <a:buChar char="•"/>
            </a:pPr>
            <a:r>
              <a:rPr lang="de-DE" sz="1600" dirty="0" smtClean="0">
                <a:solidFill>
                  <a:schemeClr val="tx1"/>
                </a:solidFill>
              </a:rPr>
              <a:t>…</a:t>
            </a:r>
          </a:p>
        </p:txBody>
      </p:sp>
      <p:sp>
        <p:nvSpPr>
          <p:cNvPr id="24" name="Abgerundete rechteckige Legende 23"/>
          <p:cNvSpPr/>
          <p:nvPr/>
        </p:nvSpPr>
        <p:spPr>
          <a:xfrm>
            <a:off x="7185066" y="5606780"/>
            <a:ext cx="2532371" cy="997219"/>
          </a:xfrm>
          <a:prstGeom prst="wedgeRoundRectCallout">
            <a:avLst>
              <a:gd name="adj1" fmla="val -55142"/>
              <a:gd name="adj2" fmla="val -106839"/>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1600" dirty="0" smtClean="0">
                <a:solidFill>
                  <a:schemeClr val="tx1"/>
                </a:solidFill>
              </a:rPr>
              <a:t>Fortwährende Anwendung und Erprobung</a:t>
            </a:r>
          </a:p>
          <a:p>
            <a:r>
              <a:rPr lang="de-DE" sz="1600" dirty="0" smtClean="0">
                <a:solidFill>
                  <a:schemeClr val="tx1"/>
                </a:solidFill>
              </a:rPr>
              <a:t>Fortbildung: 18.08.2014 (</a:t>
            </a:r>
            <a:r>
              <a:rPr lang="de-DE" sz="1600" dirty="0" err="1" smtClean="0">
                <a:solidFill>
                  <a:schemeClr val="tx1"/>
                </a:solidFill>
              </a:rPr>
              <a:t>kollg</a:t>
            </a:r>
            <a:r>
              <a:rPr lang="de-DE" sz="1600" dirty="0" smtClean="0">
                <a:solidFill>
                  <a:schemeClr val="tx1"/>
                </a:solidFill>
              </a:rPr>
              <a:t>. </a:t>
            </a:r>
            <a:r>
              <a:rPr lang="de-DE" sz="1600" smtClean="0">
                <a:solidFill>
                  <a:schemeClr val="tx1"/>
                </a:solidFill>
              </a:rPr>
              <a:t>Hospitation)</a:t>
            </a:r>
            <a:endParaRPr lang="de-DE" sz="1600" dirty="0">
              <a:solidFill>
                <a:schemeClr val="tx1"/>
              </a:solidFill>
            </a:endParaRPr>
          </a:p>
        </p:txBody>
      </p:sp>
      <p:sp>
        <p:nvSpPr>
          <p:cNvPr id="25" name="Textfeld 24"/>
          <p:cNvSpPr txBox="1"/>
          <p:nvPr/>
        </p:nvSpPr>
        <p:spPr>
          <a:xfrm>
            <a:off x="3905502" y="142850"/>
            <a:ext cx="3020571" cy="584775"/>
          </a:xfrm>
          <a:prstGeom prst="rect">
            <a:avLst/>
          </a:prstGeom>
          <a:noFill/>
        </p:spPr>
        <p:txBody>
          <a:bodyPr wrap="none" rtlCol="0">
            <a:spAutoFit/>
          </a:bodyPr>
          <a:lstStyle/>
          <a:p>
            <a:pPr algn="ctr"/>
            <a:r>
              <a:rPr lang="de-DE" sz="3200" b="1" dirty="0" smtClean="0">
                <a:solidFill>
                  <a:schemeClr val="accent5">
                    <a:lumMod val="50000"/>
                  </a:schemeClr>
                </a:solidFill>
              </a:rPr>
              <a:t>Unsere Beispiele</a:t>
            </a:r>
            <a:endParaRPr lang="de-DE" sz="3200" b="1" dirty="0">
              <a:solidFill>
                <a:schemeClr val="accent5">
                  <a:lumMod val="50000"/>
                </a:schemeClr>
              </a:solidFill>
            </a:endParaRPr>
          </a:p>
        </p:txBody>
      </p:sp>
      <p:pic>
        <p:nvPicPr>
          <p:cNvPr id="1026" name="Picture 2" descr="http://www.berufskolleg-marienberg.de/bilder/Logos/Logo_ab_2011/logo-transparent-klein.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814795" y="5441064"/>
            <a:ext cx="1085850" cy="1104901"/>
          </a:xfrm>
          <a:prstGeom prst="rect">
            <a:avLst/>
          </a:prstGeom>
          <a:noFill/>
          <a:extLst>
            <a:ext uri="{909E8E84-426E-40DD-AFC4-6F175D3DCCD1}">
              <a14:hiddenFill xmlns:a14="http://schemas.microsoft.com/office/drawing/2010/main" xmlns="">
                <a:solidFill>
                  <a:srgbClr val="FFFFFF"/>
                </a:solidFill>
              </a14:hiddenFill>
            </a:ext>
          </a:extLst>
        </p:spPr>
      </p:pic>
      <p:sp>
        <p:nvSpPr>
          <p:cNvPr id="31" name="Textfeld 30"/>
          <p:cNvSpPr txBox="1"/>
          <p:nvPr/>
        </p:nvSpPr>
        <p:spPr>
          <a:xfrm>
            <a:off x="8989016" y="499352"/>
            <a:ext cx="3046102" cy="3108543"/>
          </a:xfrm>
          <a:prstGeom prst="rect">
            <a:avLst/>
          </a:prstGeom>
          <a:noFill/>
        </p:spPr>
        <p:txBody>
          <a:bodyPr wrap="square" rtlCol="0">
            <a:spAutoFit/>
          </a:bodyPr>
          <a:lstStyle/>
          <a:p>
            <a:r>
              <a:rPr lang="de-DE" i="1" dirty="0" smtClean="0"/>
              <a:t>„Individuelles Fördern bedeutet, jeder Schülerin und jedem Schüler die Chance zu geben, ihr bzw. sein motorisches, intellektuelles, emotionales und soziales Potential umfassend zu entwickeln und sie bzw. ihn dabei durch geeignete Maßnahmen zu unterstützen.“</a:t>
            </a:r>
          </a:p>
          <a:p>
            <a:pPr algn="r"/>
            <a:r>
              <a:rPr lang="de-DE" sz="1600" dirty="0"/>
              <a:t>i</a:t>
            </a:r>
            <a:r>
              <a:rPr lang="de-DE" sz="1600" dirty="0" smtClean="0"/>
              <a:t>n: Hilbert Meyer</a:t>
            </a:r>
            <a:endParaRPr lang="de-DE" sz="1600" dirty="0"/>
          </a:p>
        </p:txBody>
      </p:sp>
    </p:spTree>
    <p:extLst>
      <p:ext uri="{BB962C8B-B14F-4D97-AF65-F5344CB8AC3E}">
        <p14:creationId xmlns:p14="http://schemas.microsoft.com/office/powerpoint/2010/main" xmlns="" val="225020107"/>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Larissa">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330</Words>
  <Application>Microsoft Office PowerPoint</Application>
  <PresentationFormat>Benutzerdefiniert</PresentationFormat>
  <Paragraphs>43</Paragraphs>
  <Slides>3</Slides>
  <Notes>0</Notes>
  <HiddenSlides>0</HiddenSlides>
  <MMClips>0</MMClips>
  <ScaleCrop>false</ScaleCrop>
  <HeadingPairs>
    <vt:vector size="4" baseType="variant">
      <vt:variant>
        <vt:lpstr>Design</vt:lpstr>
      </vt:variant>
      <vt:variant>
        <vt:i4>1</vt:i4>
      </vt:variant>
      <vt:variant>
        <vt:lpstr>Folientitel</vt:lpstr>
      </vt:variant>
      <vt:variant>
        <vt:i4>3</vt:i4>
      </vt:variant>
    </vt:vector>
  </HeadingPairs>
  <TitlesOfParts>
    <vt:vector size="4" baseType="lpstr">
      <vt:lpstr>Larissa</vt:lpstr>
      <vt:lpstr>Folie 1</vt:lpstr>
      <vt:lpstr>Folie 2</vt:lpstr>
      <vt:lpstr>Folie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Lodda Swift</dc:creator>
  <cp:lastModifiedBy>joachim.nielen</cp:lastModifiedBy>
  <cp:revision>13</cp:revision>
  <dcterms:created xsi:type="dcterms:W3CDTF">2013-10-02T21:07:50Z</dcterms:created>
  <dcterms:modified xsi:type="dcterms:W3CDTF">2015-01-27T09:28:13Z</dcterms:modified>
</cp:coreProperties>
</file>